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14"/>
  </p:notesMasterIdLst>
  <p:sldIdLst>
    <p:sldId id="3059" r:id="rId5"/>
    <p:sldId id="3063" r:id="rId6"/>
    <p:sldId id="3064" r:id="rId7"/>
    <p:sldId id="3065" r:id="rId8"/>
    <p:sldId id="3066" r:id="rId9"/>
    <p:sldId id="3067" r:id="rId10"/>
    <p:sldId id="3068" r:id="rId11"/>
    <p:sldId id="3069" r:id="rId12"/>
    <p:sldId id="30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pos="325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70B"/>
    <a:srgbClr val="252525"/>
    <a:srgbClr val="D4ECD8"/>
    <a:srgbClr val="D32019"/>
    <a:srgbClr val="E63D31"/>
    <a:srgbClr val="B82122"/>
    <a:srgbClr val="002A23"/>
    <a:srgbClr val="BED52B"/>
    <a:srgbClr val="004B3E"/>
    <a:srgbClr val="014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23FD01-0C0C-4B24-8A76-823F01EA0031}" v="44" dt="2020-05-25T08:22:06.75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94366" autoAdjust="0"/>
  </p:normalViewPr>
  <p:slideViewPr>
    <p:cSldViewPr snapToGrid="0">
      <p:cViewPr varScale="1">
        <p:scale>
          <a:sx n="122" d="100"/>
          <a:sy n="122" d="100"/>
        </p:scale>
        <p:origin x="224" y="224"/>
      </p:cViewPr>
      <p:guideLst>
        <p:guide orient="horz" pos="2160"/>
        <p:guide pos="3840"/>
        <p:guide pos="7355"/>
        <p:guide pos="325"/>
        <p:guide orient="horz" pos="4088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95CD7-9499-6640-8200-5CECBEA95978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C92A-30CE-894D-AE3F-934054A56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7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C92A-30CE-894D-AE3F-934054A5655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653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gradFill flip="none" rotWithShape="1">
          <a:gsLst>
            <a:gs pos="100000">
              <a:srgbClr val="2DD700"/>
            </a:gs>
            <a:gs pos="0">
              <a:schemeClr val="accent1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1472" y="1527804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5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88">
          <p15:clr>
            <a:srgbClr val="FBAE40"/>
          </p15:clr>
        </p15:guide>
        <p15:guide id="4" orient="horz" pos="346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 - 白底深绿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35AA1CB-A754-4308-8530-C888E36FC458}"/>
              </a:ext>
            </a:extLst>
          </p:cNvPr>
          <p:cNvSpPr/>
          <p:nvPr userDrawn="1"/>
        </p:nvSpPr>
        <p:spPr>
          <a:xfrm>
            <a:off x="0" y="549275"/>
            <a:ext cx="115200" cy="540000"/>
          </a:xfrm>
          <a:prstGeom prst="rect">
            <a:avLst/>
          </a:prstGeom>
          <a:solidFill>
            <a:schemeClr val="accent1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E23918-2C6E-488D-A239-FEA43888A5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54" y="6493597"/>
            <a:ext cx="1578092" cy="2399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CABBF-0D3B-4D3C-AFF0-7393F7FE4E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42874" y="290856"/>
            <a:ext cx="733188" cy="2584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A74E38-293E-429F-A241-5C44F448CBF6}"/>
              </a:ext>
            </a:extLst>
          </p:cNvPr>
          <p:cNvSpPr/>
          <p:nvPr userDrawn="1"/>
        </p:nvSpPr>
        <p:spPr>
          <a:xfrm>
            <a:off x="11220811" y="648904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· </a:t>
            </a:r>
            <a:fld id="{C36C1CBA-6216-415A-84D6-B16FFA809FCE}" type="slidenum">
              <a:rPr lang="en-US" altLang="zh-CN" sz="1400" b="1" smtClean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‹#›</a:t>
            </a:fld>
            <a:r>
              <a:rPr lang="en-US" altLang="zh-CN" sz="1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·</a:t>
            </a:r>
            <a:endParaRPr lang="zh-CN" altLang="en-US" sz="1400" b="1">
              <a:solidFill>
                <a:schemeClr val="accent1"/>
              </a:solidFill>
            </a:endParaRPr>
          </a:p>
        </p:txBody>
      </p:sp>
      <p:sp>
        <p:nvSpPr>
          <p:cNvPr id="18" name="标题 3">
            <a:extLst>
              <a:ext uri="{FF2B5EF4-FFF2-40B4-BE49-F238E27FC236}">
                <a16:creationId xmlns:a16="http://schemas.microsoft.com/office/drawing/2014/main" id="{8268E176-254A-404F-87BC-6D3C0CCC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53744"/>
            <a:ext cx="11160124" cy="535531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DAE267-39F1-4A31-9188-DA2B1BBEBF20}"/>
              </a:ext>
            </a:extLst>
          </p:cNvPr>
          <p:cNvSpPr/>
          <p:nvPr userDrawn="1"/>
        </p:nvSpPr>
        <p:spPr>
          <a:xfrm>
            <a:off x="425751" y="652751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</a:rPr>
              <a:t>© 2020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盖雅工场版权所有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 - 白底深绿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35AA1CB-A754-4308-8530-C888E36FC458}"/>
              </a:ext>
            </a:extLst>
          </p:cNvPr>
          <p:cNvSpPr/>
          <p:nvPr userDrawn="1"/>
        </p:nvSpPr>
        <p:spPr>
          <a:xfrm rot="5400000">
            <a:off x="6038399" y="876875"/>
            <a:ext cx="115200" cy="540000"/>
          </a:xfrm>
          <a:prstGeom prst="rect">
            <a:avLst/>
          </a:prstGeom>
          <a:solidFill>
            <a:schemeClr val="accent1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E23918-2C6E-488D-A239-FEA43888A5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54" y="6493597"/>
            <a:ext cx="1578092" cy="2399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CABBF-0D3B-4D3C-AFF0-7393F7FE4E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9406" y="290856"/>
            <a:ext cx="733188" cy="25841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E665A84-274F-4EFA-A602-06174119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46960"/>
            <a:ext cx="11160124" cy="428322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7E09F-6C9A-4CB3-9361-56F424D8F497}"/>
              </a:ext>
            </a:extLst>
          </p:cNvPr>
          <p:cNvSpPr/>
          <p:nvPr userDrawn="1"/>
        </p:nvSpPr>
        <p:spPr>
          <a:xfrm>
            <a:off x="11220811" y="6489040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· </a:t>
            </a:r>
            <a:fld id="{C36C1CBA-6216-415A-84D6-B16FFA809FCE}" type="slidenum">
              <a:rPr lang="en-US" altLang="zh-CN" sz="1400" b="1" smtClean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‹#›</a:t>
            </a:fld>
            <a:r>
              <a:rPr lang="en-US" altLang="zh-CN" sz="1400" b="1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·</a:t>
            </a:r>
            <a:endParaRPr lang="zh-CN" altLang="en-US" sz="1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9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首页 - 白底深绿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35AA1CB-A754-4308-8530-C888E36FC458}"/>
              </a:ext>
            </a:extLst>
          </p:cNvPr>
          <p:cNvSpPr/>
          <p:nvPr userDrawn="1"/>
        </p:nvSpPr>
        <p:spPr>
          <a:xfrm rot="5400000">
            <a:off x="6038399" y="876875"/>
            <a:ext cx="115200" cy="540000"/>
          </a:xfrm>
          <a:prstGeom prst="rect">
            <a:avLst/>
          </a:prstGeom>
          <a:solidFill>
            <a:schemeClr val="accent1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E23918-2C6E-488D-A239-FEA43888A5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54" y="6493597"/>
            <a:ext cx="1578092" cy="2399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CABBF-0D3B-4D3C-AFF0-7393F7FE4E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9406" y="290856"/>
            <a:ext cx="733188" cy="25841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E665A84-274F-4EFA-A602-06174119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44447"/>
            <a:ext cx="11160124" cy="428322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7E09F-6C9A-4CB3-9361-56F424D8F497}"/>
              </a:ext>
            </a:extLst>
          </p:cNvPr>
          <p:cNvSpPr/>
          <p:nvPr userDrawn="1"/>
        </p:nvSpPr>
        <p:spPr>
          <a:xfrm>
            <a:off x="11220811" y="6489040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· </a:t>
            </a:r>
            <a:fld id="{C36C1CBA-6216-415A-84D6-B16FFA809FCE}" type="slidenum">
              <a:rPr lang="en-US" altLang="zh-CN" sz="1400" b="1" smtClean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‹#›</a:t>
            </a:fld>
            <a:r>
              <a:rPr lang="en-US" altLang="zh-CN" sz="1400" b="1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·</a:t>
            </a:r>
            <a:endParaRPr lang="zh-CN" altLang="en-US" sz="1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首页 - 白底深绿字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8E23918-2C6E-488D-A239-FEA43888A5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54" y="6493597"/>
            <a:ext cx="1578092" cy="2399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1CABBF-0D3B-4D3C-AFF0-7393F7FE4E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20" y="290856"/>
            <a:ext cx="787760" cy="25841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E665A84-274F-4EFA-A602-06174119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36124"/>
            <a:ext cx="11160124" cy="42832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7E09F-6C9A-4CB3-9361-56F424D8F497}"/>
              </a:ext>
            </a:extLst>
          </p:cNvPr>
          <p:cNvSpPr/>
          <p:nvPr userDrawn="1"/>
        </p:nvSpPr>
        <p:spPr>
          <a:xfrm>
            <a:off x="11220811" y="6489040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· </a:t>
            </a:r>
            <a:fld id="{C36C1CBA-6216-415A-84D6-B16FFA809FCE}" type="slidenum">
              <a:rPr lang="en-US" altLang="zh-CN" sz="1400" b="1" smtClean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‹#›</a:t>
            </a:fld>
            <a:r>
              <a:rPr lang="en-US" altLang="zh-CN" sz="14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 ·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FCA4B7-6254-45CC-A779-92C62480E68D}"/>
              </a:ext>
            </a:extLst>
          </p:cNvPr>
          <p:cNvSpPr/>
          <p:nvPr userDrawn="1"/>
        </p:nvSpPr>
        <p:spPr>
          <a:xfrm rot="5400000">
            <a:off x="6038399" y="876875"/>
            <a:ext cx="115200" cy="540000"/>
          </a:xfrm>
          <a:prstGeom prst="rect">
            <a:avLst/>
          </a:prstGeom>
          <a:solidFill>
            <a:schemeClr val="bg1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C4880-4454-420B-B20A-5B20C571C0FB}"/>
              </a:ext>
            </a:extLst>
          </p:cNvPr>
          <p:cNvSpPr/>
          <p:nvPr userDrawn="1"/>
        </p:nvSpPr>
        <p:spPr>
          <a:xfrm>
            <a:off x="425751" y="652751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</a:rPr>
              <a:t>© 2020 </a:t>
            </a:r>
            <a:r>
              <a:rPr lang="zh-CN" altLang="en-US" sz="900" dirty="0">
                <a:solidFill>
                  <a:schemeClr val="bg1"/>
                </a:solidFill>
              </a:rPr>
              <a:t>盖雅工场版权所有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5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9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8" y="1071329"/>
            <a:ext cx="11160124" cy="460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D62A-B036-4569-9100-0EAB45EE515B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占位符 9">
            <a:extLst>
              <a:ext uri="{FF2B5EF4-FFF2-40B4-BE49-F238E27FC236}">
                <a16:creationId xmlns:a16="http://schemas.microsoft.com/office/drawing/2014/main" id="{6B7BDBF7-0B70-4D39-AC01-87047574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06138"/>
            <a:ext cx="11160124" cy="4283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C80D05-E3C0-4350-BE43-FF04891E4F68}"/>
              </a:ext>
            </a:extLst>
          </p:cNvPr>
          <p:cNvSpPr/>
          <p:nvPr userDrawn="1"/>
        </p:nvSpPr>
        <p:spPr>
          <a:xfrm>
            <a:off x="425751" y="652751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</a:rPr>
              <a:t>© 2020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盖雅工场版权所有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5" r:id="rId2"/>
    <p:sldLayoutId id="2147483759" r:id="rId3"/>
    <p:sldLayoutId id="2147483765" r:id="rId4"/>
    <p:sldLayoutId id="2147483764" r:id="rId5"/>
    <p:sldLayoutId id="2147483751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2400" b="1" kern="1200" dirty="0">
          <a:solidFill>
            <a:schemeClr val="accent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23232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23232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rgbClr val="23232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rgbClr val="23232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28C3ECA-4CE3-4627-8F35-E12D874025B5}"/>
              </a:ext>
            </a:extLst>
          </p:cNvPr>
          <p:cNvSpPr/>
          <p:nvPr/>
        </p:nvSpPr>
        <p:spPr>
          <a:xfrm>
            <a:off x="373169" y="368300"/>
            <a:ext cx="11441553" cy="6121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6F9F47AC-D3A8-43F6-A1AC-837FE3BA6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22" y="1679047"/>
            <a:ext cx="11441553" cy="481065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349787" y="2726406"/>
            <a:ext cx="7492427" cy="1249469"/>
          </a:xfrm>
          <a:ln>
            <a:noFill/>
          </a:ln>
          <a:effectLst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800" dirty="0"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前端日志追踪及分析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45B4EB-B77B-4196-9557-3D4426FE9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977" y="1187600"/>
            <a:ext cx="1156046" cy="4507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BBAC602-BFDA-4D7A-9E7D-735081F0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1185" y="1967876"/>
            <a:ext cx="4163538" cy="4521824"/>
          </a:xfrm>
          <a:prstGeom prst="rect">
            <a:avLst/>
          </a:prstGeom>
          <a:effectLst>
            <a:outerShdw blurRad="254000" dist="635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3FADD445-4A38-4D9B-8290-C8E9AFAE1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170" y="368300"/>
            <a:ext cx="4126474" cy="4608307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CBCBAA7F-F50C-495A-BB11-F7B1B1234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170" y="368300"/>
            <a:ext cx="3632285" cy="3607575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B4156D07-77D4-4F7D-B06F-EFBC22B21E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337901" y="4821814"/>
            <a:ext cx="2065419" cy="166879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83666E23-7A21-40DD-B33B-FA7DEC6BDD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84490" y="3153928"/>
            <a:ext cx="3632285" cy="3335772"/>
          </a:xfrm>
          <a:prstGeom prst="rect">
            <a:avLst/>
          </a:prstGeom>
          <a:effectLst>
            <a:outerShdw blurRad="190500" dist="635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378E1D8C-F531-4EF4-940E-48EF3885467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43921" y="4682852"/>
            <a:ext cx="3489518" cy="180730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8C6C5C4C-1C12-4D8B-A2C2-A23162CA90E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398641" y="997808"/>
            <a:ext cx="1610721" cy="16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AC8484EA-FB70-D343-B78D-E438335F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dirty="0">
                <a:solidFill>
                  <a:srgbClr val="28D900"/>
                </a:solidFill>
              </a:rPr>
              <a:t>主要功能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0D4E74-5974-1F45-B3EF-83CAEFACA8CD}"/>
              </a:ext>
            </a:extLst>
          </p:cNvPr>
          <p:cNvSpPr txBox="1"/>
          <p:nvPr/>
        </p:nvSpPr>
        <p:spPr>
          <a:xfrm>
            <a:off x="1487754" y="1889636"/>
            <a:ext cx="9216491" cy="345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海量数据的分布式存储以及集群管理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服务和数据的高可用，水平扩展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近实时搜索，性能卓越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结构化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全文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地理位置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自动完成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海量数据的近实时分析</a:t>
            </a:r>
          </a:p>
          <a:p>
            <a:pPr lvl="1"/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聚合功能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666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AF2F9B27-BD10-1F43-A62D-9F8CF538FA97}"/>
              </a:ext>
            </a:extLst>
          </p:cNvPr>
          <p:cNvSpPr txBox="1">
            <a:spLocks/>
          </p:cNvSpPr>
          <p:nvPr/>
        </p:nvSpPr>
        <p:spPr>
          <a:xfrm>
            <a:off x="1528255" y="707671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数据库集成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ABB0A-5A81-754F-9555-079CFF66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61" y="1714500"/>
            <a:ext cx="9298878" cy="41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A44A0AA1-0B59-5442-B676-15683D8416B3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(document)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4B8254-C0CE-9342-8D21-6F4E61F49B5A}"/>
              </a:ext>
            </a:extLst>
          </p:cNvPr>
          <p:cNvSpPr txBox="1"/>
          <p:nvPr/>
        </p:nvSpPr>
        <p:spPr>
          <a:xfrm>
            <a:off x="1487754" y="1889636"/>
            <a:ext cx="921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是面向文档的，文档是所有可搜索数据的最小单位。类似关系型数据库中的某张表的一条记录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文档会被序列化成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json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来保存。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每个文档都有一个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Unique ID</a:t>
            </a:r>
          </a:p>
        </p:txBody>
      </p:sp>
    </p:spTree>
    <p:extLst>
      <p:ext uri="{BB962C8B-B14F-4D97-AF65-F5344CB8AC3E}">
        <p14:creationId xmlns:p14="http://schemas.microsoft.com/office/powerpoint/2010/main" val="319073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B52F813E-542D-4845-958E-F8224D1E0CD6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(index)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4EE54-E8B8-3B42-B00F-45DDBD7F404F}"/>
              </a:ext>
            </a:extLst>
          </p:cNvPr>
          <p:cNvSpPr txBox="1"/>
          <p:nvPr/>
        </p:nvSpPr>
        <p:spPr>
          <a:xfrm>
            <a:off x="1487754" y="1889636"/>
            <a:ext cx="92164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索引是文档的容器，是一类文档的结合类似关系型数据库中的表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zh-CN" altLang="en-US" sz="28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Index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体现了逻辑空间的概念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 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每个索引都有自己的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.  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Mapping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定义，用于定义包含的文档的字段名和字段类型</a:t>
            </a:r>
            <a:endParaRPr lang="en-US" altLang="zh-CN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Shard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体现了物理空间的概念</a:t>
            </a:r>
            <a:r>
              <a:rPr lang="en-US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索引中的数据分散在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Shard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上</a:t>
            </a:r>
            <a:b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Mapping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用于定义文档字段类型，</a:t>
            </a:r>
            <a:r>
              <a:rPr lang="en" altLang="zh-CN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Setting</a:t>
            </a:r>
            <a:r>
              <a:rPr lang="zh-CN" altLang="en-US" sz="20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用来定义不同的数据分布</a:t>
            </a:r>
          </a:p>
        </p:txBody>
      </p:sp>
    </p:spTree>
    <p:extLst>
      <p:ext uri="{BB962C8B-B14F-4D97-AF65-F5344CB8AC3E}">
        <p14:creationId xmlns:p14="http://schemas.microsoft.com/office/powerpoint/2010/main" val="170256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919D980E-D7C8-D348-A6CE-2914736B6023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对比关系型数据库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94F6FF-3F8D-FF4B-B932-F4FCF771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47" y="1652704"/>
            <a:ext cx="6513706" cy="47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6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77895FF3-2783-C344-B0F8-4778C945208B}"/>
              </a:ext>
            </a:extLst>
          </p:cNvPr>
          <p:cNvSpPr txBox="1">
            <a:spLocks/>
          </p:cNvSpPr>
          <p:nvPr/>
        </p:nvSpPr>
        <p:spPr>
          <a:xfrm>
            <a:off x="1953924" y="9126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BB40C8-E622-7E42-BA19-6ACF8A7E74BF}"/>
              </a:ext>
            </a:extLst>
          </p:cNvPr>
          <p:cNvSpPr txBox="1"/>
          <p:nvPr/>
        </p:nvSpPr>
        <p:spPr>
          <a:xfrm>
            <a:off x="1487754" y="1889636"/>
            <a:ext cx="9216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节点是一个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的实例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本质上就是一个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java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进程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一台机器上可以运行多个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进程，但是生产环境一般建议一台机器上只运行一个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实例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lvl="1"/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每一个节点都有名字，通过配置文件配置，或者启动时候 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-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node.name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=node1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指定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每一个节点在启动之后，会分配一个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UID,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保存在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data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目录下面</a:t>
            </a:r>
          </a:p>
        </p:txBody>
      </p:sp>
    </p:spTree>
    <p:extLst>
      <p:ext uri="{BB962C8B-B14F-4D97-AF65-F5344CB8AC3E}">
        <p14:creationId xmlns:p14="http://schemas.microsoft.com/office/powerpoint/2010/main" val="333511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8E4BB3E9-71CF-874A-9BAE-FEFFBC440551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63514-0356-AF4C-B630-FF659C4F745B}"/>
              </a:ext>
            </a:extLst>
          </p:cNvPr>
          <p:cNvSpPr txBox="1"/>
          <p:nvPr/>
        </p:nvSpPr>
        <p:spPr>
          <a:xfrm>
            <a:off x="1272164" y="1833880"/>
            <a:ext cx="9216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Analysis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文本分析是把全文本转换一系列单词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term/token)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的过程，也叫分词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Analysis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是通过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Analyzer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来实现的</a:t>
            </a:r>
            <a:b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可使用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Elasticsearch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内置的分析器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或者按需定制化分析器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除了在数据写入时转换词条，匹配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Query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语句时候也需要用相同的分析器对查询语句进行分析</a:t>
            </a:r>
          </a:p>
          <a:p>
            <a:endParaRPr lang="zh-CN" altLang="en-US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9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2D335E25-77EE-C248-9A60-D54D68195234}"/>
              </a:ext>
            </a:extLst>
          </p:cNvPr>
          <p:cNvSpPr txBox="1">
            <a:spLocks/>
          </p:cNvSpPr>
          <p:nvPr/>
        </p:nvSpPr>
        <p:spPr>
          <a:xfrm>
            <a:off x="1585934" y="901472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聚合查询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C8D336-834F-3A47-A6A3-721C30AE315D}"/>
              </a:ext>
            </a:extLst>
          </p:cNvPr>
          <p:cNvSpPr/>
          <p:nvPr/>
        </p:nvSpPr>
        <p:spPr>
          <a:xfrm>
            <a:off x="981307" y="1680675"/>
            <a:ext cx="109058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Bucket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一些列满足特定条件的文档的集合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Metric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一些数学运算，可以对文档字段进行统计分析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Pipeline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对其他的聚合结果进行二次聚合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Matrix Aggregation - 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支持对多个字段的操作并提供一个结果矩阵</a:t>
            </a:r>
          </a:p>
          <a:p>
            <a:endParaRPr lang="zh-CN" altLang="en-US" sz="20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605FE-51C8-544C-8E73-D216ED39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19" y="3401121"/>
            <a:ext cx="6203581" cy="289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aiaWorks-2020-V3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02BA04"/>
      </a:accent1>
      <a:accent2>
        <a:srgbClr val="2BD715"/>
      </a:accent2>
      <a:accent3>
        <a:srgbClr val="67DC80"/>
      </a:accent3>
      <a:accent4>
        <a:srgbClr val="CED1D4"/>
      </a:accent4>
      <a:accent5>
        <a:srgbClr val="FFD62C"/>
      </a:accent5>
      <a:accent6>
        <a:srgbClr val="FF7C1A"/>
      </a:accent6>
      <a:hlink>
        <a:srgbClr val="0563C1"/>
      </a:hlink>
      <a:folHlink>
        <a:srgbClr val="954F72"/>
      </a:folHlink>
    </a:clrScheme>
    <a:fontScheme name="阿里巴巴普惠体">
      <a:majorFont>
        <a:latin typeface="阿里巴巴普惠体 M"/>
        <a:ea typeface="阿里巴巴普惠体 B"/>
        <a:cs typeface=""/>
      </a:majorFont>
      <a:minorFont>
        <a:latin typeface="阿里巴巴普惠体 L"/>
        <a:ea typeface="阿里巴巴普惠体 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266F3491F517EF4F8B49AA950B842168" ma:contentTypeVersion="3" ma:contentTypeDescription="新建文档。" ma:contentTypeScope="" ma:versionID="1c3a867be922247c94377a50ee3d629c">
  <xsd:schema xmlns:xsd="http://www.w3.org/2001/XMLSchema" xmlns:xs="http://www.w3.org/2001/XMLSchema" xmlns:p="http://schemas.microsoft.com/office/2006/metadata/properties" xmlns:ns3="6ec0354f-0a35-4c59-939f-f9e68b61f8e3" targetNamespace="http://schemas.microsoft.com/office/2006/metadata/properties" ma:root="true" ma:fieldsID="24a02403115a135311bb645fb1d8fdc8" ns3:_="">
    <xsd:import namespace="6ec0354f-0a35-4c59-939f-f9e68b61f8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0354f-0a35-4c59-939f-f9e68b61f8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741DBC-0B80-4B82-AE42-18559F5913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c0354f-0a35-4c59-939f-f9e68b61f8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BC1D19-4C57-4E66-A2DC-6DDC5500FE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6F1AF4-7CB2-4616-BE8C-9A161AAAB4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10726</TotalTime>
  <Words>406</Words>
  <Application>Microsoft Macintosh PowerPoint</Application>
  <PresentationFormat>宽屏</PresentationFormat>
  <Paragraphs>44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阿里巴巴普惠体 B</vt:lpstr>
      <vt:lpstr>阿里巴巴普惠体 Heavy</vt:lpstr>
      <vt:lpstr>阿里巴巴普惠体 L</vt:lpstr>
      <vt:lpstr>DengXian</vt:lpstr>
      <vt:lpstr>Microsoft YaHei</vt:lpstr>
      <vt:lpstr>Arial</vt:lpstr>
      <vt:lpstr>Office Theme</vt:lpstr>
      <vt:lpstr>前端日志追踪及分析</vt:lpstr>
      <vt:lpstr>主要功能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盖雅工场集团介绍</dc:title>
  <dc:subject>盖雅工场集团介绍</dc:subject>
  <dc:creator>Bob Qu</dc:creator>
  <cp:lastModifiedBy>Chen Xu</cp:lastModifiedBy>
  <cp:revision>626</cp:revision>
  <dcterms:created xsi:type="dcterms:W3CDTF">2016-10-31T06:04:28Z</dcterms:created>
  <dcterms:modified xsi:type="dcterms:W3CDTF">2020-09-17T07:09:24Z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0x010100266F3491F517EF4F8B49AA950B842168</vt:lpwstr>
  </property>
  <property fmtid="{D5CDD505-2E9C-101B-9397-08002B2CF9AE}" pid="3" name="TaxKeyword">
    <vt:lpwstr/>
  </property>
</Properties>
</file>